
<file path=[Content_Types].xml><?xml version="1.0" encoding="utf-8"?>
<Types xmlns="http://schemas.openxmlformats.org/package/2006/content-types">
  <Default Extension="png" ContentType="image/png"/>
  <Default Extension="tmp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2"/>
  </p:handoutMasterIdLst>
  <p:sldIdLst>
    <p:sldId id="263" r:id="rId2"/>
    <p:sldId id="257" r:id="rId3"/>
    <p:sldId id="256" r:id="rId4"/>
    <p:sldId id="259" r:id="rId5"/>
    <p:sldId id="261" r:id="rId6"/>
    <p:sldId id="264" r:id="rId7"/>
    <p:sldId id="265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70C0"/>
    <a:srgbClr val="478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73" d="100"/>
          <a:sy n="73" d="100"/>
        </p:scale>
        <p:origin x="-292" y="-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media/image5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迭代嵌套及其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xmlns="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3.7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41.xml"/><Relationship Id="rId3" Type="http://schemas.openxmlformats.org/officeDocument/2006/relationships/tags" Target="../tags/tag36.xml"/><Relationship Id="rId7" Type="http://schemas.openxmlformats.org/officeDocument/2006/relationships/tags" Target="../tags/tag40.xml"/><Relationship Id="rId12" Type="http://schemas.openxmlformats.org/officeDocument/2006/relationships/image" Target="../media/image5.tmp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38.xml"/><Relationship Id="rId10" Type="http://schemas.openxmlformats.org/officeDocument/2006/relationships/tags" Target="../tags/tag43.xml"/><Relationship Id="rId4" Type="http://schemas.openxmlformats.org/officeDocument/2006/relationships/tags" Target="../tags/tag37.xml"/><Relationship Id="rId9" Type="http://schemas.openxmlformats.org/officeDocument/2006/relationships/tags" Target="../tags/tag4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image" Target="../media/image5.svg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image" Target="../media/image4.png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5" Type="http://schemas.openxmlformats.org/officeDocument/2006/relationships/tags" Target="../tags/tag17.xml"/><Relationship Id="rId15" Type="http://schemas.openxmlformats.org/officeDocument/2006/relationships/image" Target="../media/image5.svg"/><Relationship Id="rId10" Type="http://schemas.openxmlformats.org/officeDocument/2006/relationships/tags" Target="../tags/tag22.xml"/><Relationship Id="rId4" Type="http://schemas.openxmlformats.org/officeDocument/2006/relationships/tags" Target="../tags/tag16.xml"/><Relationship Id="rId9" Type="http://schemas.openxmlformats.org/officeDocument/2006/relationships/tags" Target="../tags/tag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image" Target="../media/image5.tmp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28.xml"/><Relationship Id="rId10" Type="http://schemas.openxmlformats.org/officeDocument/2006/relationships/tags" Target="../tags/tag33.xml"/><Relationship Id="rId4" Type="http://schemas.openxmlformats.org/officeDocument/2006/relationships/tags" Target="../tags/tag27.xml"/><Relationship Id="rId9" Type="http://schemas.openxmlformats.org/officeDocument/2006/relationships/tags" Target="../tags/tag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2769698" y="2458901"/>
            <a:ext cx="6660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迭代嵌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套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及其</a:t>
            </a:r>
            <a:r>
              <a:rPr lang="en-US" altLang="zh-CN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 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>
            <p:custDataLst>
              <p:tags r:id="rId2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/>
                <a:ea typeface="Microsoft Yahei"/>
                <a:sym typeface="Microsoft Yahei"/>
              </a:rPr>
              <a:t>Answer</a:t>
            </a:r>
            <a:endParaRPr lang="zh-CN" altLang="en-US" sz="1600">
              <a:solidFill>
                <a:srgbClr val="FFFFFF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0" name="Rectangle 9"/>
          <p:cNvSpPr/>
          <p:nvPr>
            <p:custDataLst>
              <p:tags r:id="rId3"/>
            </p:custDataLst>
          </p:nvPr>
        </p:nvSpPr>
        <p:spPr>
          <a:xfrm>
            <a:off x="0" y="5727383"/>
            <a:ext cx="12192000" cy="487680"/>
          </a:xfrm>
          <a:prstGeom prst="rect">
            <a:avLst/>
          </a:prstGeom>
          <a:solidFill>
            <a:srgbClr val="FBFAE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r>
              <a:rPr lang="en-US" altLang="zh-CN" sz="16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Open Question is only supported on Version 2.0 or newer.</a:t>
            </a:r>
            <a:endParaRPr lang="zh-CN" altLang="en-US" sz="1600">
              <a:solidFill>
                <a:srgbClr val="F84F41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1" name="TextBox 10"/>
          <p:cNvSpPr txBox="1"/>
          <p:nvPr>
            <p:custDataLst>
              <p:tags r:id="rId4"/>
            </p:custDataLst>
          </p:nvPr>
        </p:nvSpPr>
        <p:spPr>
          <a:xfrm>
            <a:off x="889000" y="835479"/>
            <a:ext cx="9753600" cy="4805226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800" dirty="0"/>
              <a:t>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int i, j, k, m, n;</a:t>
            </a:r>
          </a:p>
          <a:p>
            <a:r>
              <a:rPr lang="en-US" altLang="zh-CN" sz="2800" dirty="0"/>
              <a:t> 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for(i=1; i&lt;=9; i++)             </a:t>
            </a:r>
            <a:r>
              <a:rPr lang="zh-CN" altLang="zh-CN" sz="2800" dirty="0">
                <a:latin typeface="微软雅黑" pitchFamily="34" charset="-122"/>
                <a:ea typeface="微软雅黑" pitchFamily="34" charset="-122"/>
              </a:rPr>
              <a:t>// 外层循环，控制百位</a:t>
            </a:r>
          </a:p>
          <a:p>
            <a:r>
              <a:rPr lang="en-US" altLang="zh-CN" sz="2800" dirty="0"/>
              <a:t> 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for(j=0; j&lt;=9; j++)         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zh-CN" altLang="zh-CN" sz="2800" dirty="0">
                <a:latin typeface="微软雅黑" pitchFamily="34" charset="-122"/>
                <a:ea typeface="微软雅黑" pitchFamily="34" charset="-122"/>
              </a:rPr>
              <a:t>// 中层循环，控制十位</a:t>
            </a:r>
          </a:p>
          <a:p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for(k=0; k&lt;=9; k++)    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zh-CN" sz="2800" dirty="0">
                <a:latin typeface="微软雅黑" pitchFamily="34" charset="-122"/>
                <a:ea typeface="微软雅黑" pitchFamily="34" charset="-122"/>
              </a:rPr>
              <a:t>// 内层循环，控制个位</a:t>
            </a:r>
          </a:p>
          <a:p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{</a:t>
            </a:r>
          </a:p>
          <a:p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	m=i*i*i+j*j*j+k*k*k;</a:t>
            </a:r>
          </a:p>
          <a:p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	n=100*i+10*j+k;</a:t>
            </a:r>
          </a:p>
          <a:p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	if(m==n)  cout&lt;&lt;m&lt;&lt;endl;</a:t>
            </a:r>
          </a:p>
          <a:p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}</a:t>
            </a:r>
            <a:endParaRPr lang="en-US" altLang="zh-CN" sz="2800" dirty="0" smtClean="0"/>
          </a:p>
          <a:p>
            <a:r>
              <a:rPr lang="zh-CN" altLang="en-US" sz="2800" dirty="0" smtClean="0"/>
              <a:t>如何使用上面求第一个水仙花数</a:t>
            </a:r>
            <a:r>
              <a:rPr lang="zh-CN" altLang="zh-CN" sz="2800" dirty="0" smtClean="0"/>
              <a:t>？</a:t>
            </a:r>
            <a:endParaRPr lang="zh-CN" altLang="en-US" sz="2600" dirty="0">
              <a:solidFill>
                <a:srgbClr val="000000"/>
              </a:solidFill>
              <a:latin typeface="Microsoft Yahei"/>
              <a:ea typeface="Microsoft Yahei"/>
              <a:sym typeface="Microsoft Yahei"/>
            </a:endParaRPr>
          </a:p>
        </p:txBody>
      </p:sp>
      <p:grpSp>
        <p:nvGrpSpPr>
          <p:cNvPr id="9" name="Group 8"/>
          <p:cNvGrpSpPr/>
          <p:nvPr>
            <p:custDataLst>
              <p:tags r:id="rId5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5" name="TitleBackground"/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ColorBlock"/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TypeText"/>
            <p:cNvSpPr txBox="1"/>
            <p:nvPr>
              <p:custDataLst>
                <p:tags r:id="rId9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mtClean="0">
                  <a:solidFill>
                    <a:srgbClr val="000000"/>
                  </a:solidFill>
                  <a:latin typeface="Microsoft Yahei"/>
                  <a:ea typeface="Microsoft Yahei"/>
                  <a:sym typeface="Microsoft Yahei"/>
                </a:rPr>
                <a:t>主观题</a:t>
              </a:r>
              <a:endParaRPr lang="zh-CN" altLang="en-US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  <p:sp>
          <p:nvSpPr>
            <p:cNvPr id="8" name="TipText"/>
            <p:cNvSpPr txBox="1"/>
            <p:nvPr>
              <p:custDataLst>
                <p:tags r:id="rId10"/>
              </p:custDataLst>
            </p:nvPr>
          </p:nvSpPr>
          <p:spPr>
            <a:xfrm>
              <a:off x="1190943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10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</p:grpSp>
      <p:pic>
        <p:nvPicPr>
          <p:cNvPr id="2" name="Picture 1"/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43119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99363" y="2565266"/>
            <a:ext cx="8844812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如果迭代算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法中处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理的还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是迭代过程，就构成立迭代嵌套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。实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际的应用程序常常采用循环的嵌套结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构，即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程序中的循环体中还可以包含各种循环语句，这就构成了循环的嵌套，通常称为多重循环。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A-Graphic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4">
            <a:extLst>
              <a:ext uri="{96DAC541-7B7A-43D3-8B79-37D633B846F1}">
                <asvg:svgBlip xmlns=""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120638" y="2109804"/>
            <a:ext cx="7776402" cy="4154232"/>
          </a:xfrm>
          <a:prstGeom prst="rect">
            <a:avLst/>
          </a:prstGeom>
        </p:spPr>
      </p:pic>
      <p:sp>
        <p:nvSpPr>
          <p:cNvPr id="29" name="PA-矩形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2654343" y="3118678"/>
            <a:ext cx="6708991" cy="23261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该问题是一个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项累加的问题，需要重复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次完成。其中，要累加的每一项也需要重复处理，即计算第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项的值时，也需要重复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次乘以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的操作。因此，构成了迭代嵌套的算法。解决该问题的嵌套迭代算法如下表所示。</a:t>
            </a:r>
          </a:p>
        </p:txBody>
      </p:sp>
      <p:sp>
        <p:nvSpPr>
          <p:cNvPr id="45" name="PA-矩形 3">
            <a:extLst>
              <a:ext uri="{FF2B5EF4-FFF2-40B4-BE49-F238E27FC236}">
                <a16:creationId xmlns:a16="http://schemas.microsoft.com/office/drawing/2014/main" xmlns="" id="{B69475CD-0123-44C7-9CBB-447E4F636AC0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2651606" y="2531928"/>
            <a:ext cx="2127999" cy="561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问题求解思路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PA-组合 21">
            <a:extLst>
              <a:ext uri="{FF2B5EF4-FFF2-40B4-BE49-F238E27FC236}">
                <a16:creationId xmlns:a16="http://schemas.microsoft.com/office/drawing/2014/main" xmlns="" id="{2A55627C-1FFB-49EE-9250-BCC053A487B1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79946" y="943242"/>
            <a:ext cx="10490119" cy="1013743"/>
            <a:chOff x="679946" y="943242"/>
            <a:chExt cx="10490119" cy="1013743"/>
          </a:xfrm>
        </p:grpSpPr>
        <p:sp>
          <p:nvSpPr>
            <p:cNvPr id="23" name="PA-矩形 22">
              <a:extLst>
                <a:ext uri="{FF2B5EF4-FFF2-40B4-BE49-F238E27FC236}">
                  <a16:creationId xmlns:a16="http://schemas.microsoft.com/office/drawing/2014/main" xmlns="" id="{FE711AAB-3B9D-4F08-86E1-CCB76F05F4D9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PA-Flowchart: Manual Input 23">
              <a:extLst>
                <a:ext uri="{FF2B5EF4-FFF2-40B4-BE49-F238E27FC236}">
                  <a16:creationId xmlns:a16="http://schemas.microsoft.com/office/drawing/2014/main" xmlns="" id="{645FD79C-CBF1-4094-ACF3-793BAB51BF4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PA-文本框 24">
              <a:extLst>
                <a:ext uri="{FF2B5EF4-FFF2-40B4-BE49-F238E27FC236}">
                  <a16:creationId xmlns:a16="http://schemas.microsoft.com/office/drawing/2014/main" xmlns="" id="{18BCEC29-315C-42B8-9DA5-8AE3F9B29790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PA-文本框 25">
              <a:extLst>
                <a:ext uri="{FF2B5EF4-FFF2-40B4-BE49-F238E27FC236}">
                  <a16:creationId xmlns:a16="http://schemas.microsoft.com/office/drawing/2014/main" xmlns="" id="{9E034210-7F57-42AB-8927-2312CC3697AA}"/>
                </a:ext>
              </a:extLst>
            </p:cNvPr>
            <p:cNvSpPr txBox="1"/>
            <p:nvPr>
              <p:custDataLst>
                <p:tags r:id="rId8"/>
              </p:custDataLst>
            </p:nvPr>
          </p:nvSpPr>
          <p:spPr>
            <a:xfrm>
              <a:off x="2120638" y="1205768"/>
              <a:ext cx="90187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设计“计算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baseline="30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1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+2</a:t>
              </a:r>
              <a:r>
                <a:rPr lang="en-US" altLang="zh-CN" sz="2400" baseline="30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+2</a:t>
              </a:r>
              <a:r>
                <a:rPr lang="en-US" altLang="zh-CN" sz="2400" baseline="30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3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+…+2</a:t>
              </a:r>
              <a:r>
                <a:rPr lang="en-US" altLang="zh-CN" sz="2400" baseline="30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n</a:t>
              </a:r>
              <a:r>
                <a:rPr lang="en-US" altLang="zh-CN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”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的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算法，并用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itchFamily="34" charset="-122"/>
                  <a:cs typeface="Times New Roman" panose="02020603050405020304" pitchFamily="18" charset="0"/>
                </a:rPr>
                <a:t>程序实现该算法。</a:t>
              </a:r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xmlns="" id="{F886B5B2-1EFC-4E86-A467-C53484DBE84B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38" name="PA-直接连接符 37">
                <a:extLst>
                  <a:ext uri="{FF2B5EF4-FFF2-40B4-BE49-F238E27FC236}">
                    <a16:creationId xmlns:a16="http://schemas.microsoft.com/office/drawing/2014/main" xmlns="" id="{B67FF244-48EB-4441-9918-51AC43068ED7}"/>
                  </a:ext>
                </a:extLst>
              </p:cNvPr>
              <p:cNvCxnSpPr>
                <a:cxnSpLocks/>
              </p:cNvCxnSpPr>
              <p:nvPr>
                <p:custDataLst>
                  <p:tags r:id="rId11"/>
                </p:custDataLst>
              </p:nvPr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PA-直接连接符 38">
                <a:extLst>
                  <a:ext uri="{FF2B5EF4-FFF2-40B4-BE49-F238E27FC236}">
                    <a16:creationId xmlns:a16="http://schemas.microsoft.com/office/drawing/2014/main" xmlns="" id="{857AD4CC-32BD-4C53-8A37-1FE963649205}"/>
                  </a:ext>
                </a:extLst>
              </p:cNvPr>
              <p:cNvCxnSpPr>
                <a:cxnSpLocks/>
              </p:cNvCxnSpPr>
              <p:nvPr>
                <p:custDataLst>
                  <p:tags r:id="rId12"/>
                </p:custDataLst>
              </p:nvPr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xmlns="" id="{1CEF34D6-6589-4356-969B-9D79537BF1BA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36" name="PA-直接连接符 35">
                <a:extLst>
                  <a:ext uri="{FF2B5EF4-FFF2-40B4-BE49-F238E27FC236}">
                    <a16:creationId xmlns:a16="http://schemas.microsoft.com/office/drawing/2014/main" xmlns="" id="{E5C4CD10-0275-415F-A0B8-8DE167D20520}"/>
                  </a:ext>
                </a:extLst>
              </p:cNvPr>
              <p:cNvCxnSpPr>
                <a:cxnSpLocks/>
              </p:cNvCxnSpPr>
              <p:nvPr>
                <p:custDataLst>
                  <p:tags r:id="rId9"/>
                </p:custDataLst>
              </p:nvPr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PA-直接连接符 36">
                <a:extLst>
                  <a:ext uri="{FF2B5EF4-FFF2-40B4-BE49-F238E27FC236}">
                    <a16:creationId xmlns:a16="http://schemas.microsoft.com/office/drawing/2014/main" xmlns="" id="{B08F0A1E-0A16-4127-8F1D-A32D9B3D4448}"/>
                  </a:ext>
                </a:extLst>
              </p:cNvPr>
              <p:cNvCxnSpPr>
                <a:cxnSpLocks/>
              </p:cNvCxnSpPr>
              <p:nvPr>
                <p:custDataLst>
                  <p:tags r:id="rId10"/>
                </p:custDataLst>
              </p:nvPr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" name="表格 37">
            <a:extLst>
              <a:ext uri="{FF2B5EF4-FFF2-40B4-BE49-F238E27FC236}">
                <a16:creationId xmlns:a16="http://schemas.microsoft.com/office/drawing/2014/main" xmlns="" id="{B410FCDD-A04A-4B06-A982-54A77F6129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2086326"/>
              </p:ext>
            </p:extLst>
          </p:nvPr>
        </p:nvGraphicFramePr>
        <p:xfrm>
          <a:off x="1651368" y="1494015"/>
          <a:ext cx="8873376" cy="4397896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94503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92833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9724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步骤</a:t>
                      </a: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处理</a:t>
                      </a:r>
                    </a:p>
                  </a:txBody>
                  <a:tcPr marL="68580" marR="68580" marT="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2575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4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输入</a:t>
                      </a:r>
                      <a:r>
                        <a:rPr 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的幂次</a:t>
                      </a:r>
                      <a:r>
                        <a:rPr 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n</a:t>
                      </a: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56934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24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将各项的累加和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sum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清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249738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24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ts val="34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将</a:t>
                      </a:r>
                      <a:r>
                        <a:rPr lang="en-US" altLang="zh-CN" sz="2400" kern="100" dirty="0" err="1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的范围设置为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到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，进行如下操作：</a:t>
                      </a:r>
                      <a:b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</a:b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将存放第</a:t>
                      </a:r>
                      <a:r>
                        <a:rPr lang="en-US" altLang="zh-CN" sz="2400" kern="100" dirty="0" err="1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项结果的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power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置为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  <a:p>
                      <a:pPr algn="l" hangingPunct="0">
                        <a:lnSpc>
                          <a:spcPts val="34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</a:t>
                      </a:r>
                      <a:r>
                        <a:rPr lang="en-US" alt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CN" altLang="en-US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重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复</a:t>
                      </a:r>
                      <a:r>
                        <a:rPr lang="en-US" altLang="zh-CN" sz="2400" kern="100" dirty="0" err="1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次下面的操作：</a:t>
                      </a:r>
                    </a:p>
                    <a:p>
                      <a:pPr algn="l" hangingPunct="0">
                        <a:lnSpc>
                          <a:spcPts val="34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</a:t>
                      </a:r>
                      <a:r>
                        <a:rPr lang="zh-CN" altLang="en-US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</a:t>
                      </a:r>
                      <a:r>
                        <a:rPr lang="en-US" alt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power=power×2</a:t>
                      </a:r>
                      <a:endParaRPr lang="en-US" altLang="zh-CN" sz="2400" kern="100" dirty="0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algn="l" hangingPunct="0">
                        <a:lnSpc>
                          <a:spcPts val="34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将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power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累加到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sum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中</a:t>
                      </a: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99663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zh-CN" sz="24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输出结</a:t>
                      </a:r>
                      <a:r>
                        <a:rPr 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果</a:t>
                      </a:r>
                      <a:r>
                        <a:rPr lang="en-US" alt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sum</a:t>
                      </a: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04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F08761DE-7445-451D-92EC-63D762673889}"/>
              </a:ext>
            </a:extLst>
          </p:cNvPr>
          <p:cNvSpPr txBox="1"/>
          <p:nvPr/>
        </p:nvSpPr>
        <p:spPr>
          <a:xfrm>
            <a:off x="1398391" y="1167996"/>
            <a:ext cx="689121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……</a:t>
            </a:r>
          </a:p>
          <a:p>
            <a:pPr>
              <a:lnSpc>
                <a:spcPct val="85000"/>
              </a:lnSpc>
            </a:pP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main()</a:t>
            </a:r>
          </a:p>
          <a:p>
            <a:pPr>
              <a:lnSpc>
                <a:spcPct val="85000"/>
              </a:lnSpc>
            </a:pP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n, sum, power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i, j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请输</a:t>
            </a: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入最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高幂次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n: ";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&gt;&gt;n;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sum=0;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for(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=1;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&lt;=n;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++)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	power=1;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j=1;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while (j&lt;=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      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{	power=power*2;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j++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} 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sum=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sum+power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&lt;&lt;"2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到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 n &lt;&lt; "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次幂的和为：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"&lt;&lt;sum&lt;&lt;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F9E15E2A-3547-4A88-94EF-57D1BE475F30}"/>
              </a:ext>
            </a:extLst>
          </p:cNvPr>
          <p:cNvGrpSpPr/>
          <p:nvPr/>
        </p:nvGrpSpPr>
        <p:grpSpPr>
          <a:xfrm rot="10800000" flipH="1">
            <a:off x="849369" y="1104579"/>
            <a:ext cx="7785582" cy="5315471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grpSp>
        <p:nvGrpSpPr>
          <p:cNvPr id="35" name="组合 13">
            <a:extLst>
              <a:ext uri="{FF2B5EF4-FFF2-40B4-BE49-F238E27FC236}">
                <a16:creationId xmlns:a16="http://schemas.microsoft.com/office/drawing/2014/main" xmlns="" id="{9199A8F1-3F37-4A24-92F9-CCB9E2777DE5}"/>
              </a:ext>
            </a:extLst>
          </p:cNvPr>
          <p:cNvGrpSpPr/>
          <p:nvPr/>
        </p:nvGrpSpPr>
        <p:grpSpPr>
          <a:xfrm>
            <a:off x="8918306" y="1167996"/>
            <a:ext cx="2824643" cy="2164908"/>
            <a:chOff x="4188196" y="2127479"/>
            <a:chExt cx="3910692" cy="3650794"/>
          </a:xfrm>
        </p:grpSpPr>
        <p:grpSp>
          <p:nvGrpSpPr>
            <p:cNvPr id="36" name="组合 14">
              <a:extLst>
                <a:ext uri="{FF2B5EF4-FFF2-40B4-BE49-F238E27FC236}">
                  <a16:creationId xmlns:a16="http://schemas.microsoft.com/office/drawing/2014/main" xmlns="" id="{C6B0FD2B-DE4E-49C3-B9A0-565F5A6F6490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xmlns="" id="{A4D737EA-4981-4798-980A-A0EDF564E18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矩形: 圆角 30">
                <a:extLst>
                  <a:ext uri="{FF2B5EF4-FFF2-40B4-BE49-F238E27FC236}">
                    <a16:creationId xmlns:a16="http://schemas.microsoft.com/office/drawing/2014/main" xmlns="" id="{5239B4A2-CBFD-4003-9B33-161B47221F56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xmlns="" id="{BA1806D7-E83C-4E26-A5DC-11C9E642145D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xmlns="" id="{CB325C19-4DD4-4FF8-8071-94937E03C96C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" name="任意多边形 93">
                <a:extLst>
                  <a:ext uri="{FF2B5EF4-FFF2-40B4-BE49-F238E27FC236}">
                    <a16:creationId xmlns:a16="http://schemas.microsoft.com/office/drawing/2014/main" xmlns="" id="{A85015C5-AF1D-4B50-B5C0-6D96FD6932DF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7" name="直接连接符 15">
              <a:extLst>
                <a:ext uri="{FF2B5EF4-FFF2-40B4-BE49-F238E27FC236}">
                  <a16:creationId xmlns:a16="http://schemas.microsoft.com/office/drawing/2014/main" xmlns="" id="{4DCED4A3-4FEB-4361-9AB7-E07211E0573E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16">
              <a:extLst>
                <a:ext uri="{FF2B5EF4-FFF2-40B4-BE49-F238E27FC236}">
                  <a16:creationId xmlns:a16="http://schemas.microsoft.com/office/drawing/2014/main" xmlns="" id="{7FC70063-AFEC-4E5F-A01D-3756CE0786F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27">
              <a:extLst>
                <a:ext uri="{FF2B5EF4-FFF2-40B4-BE49-F238E27FC236}">
                  <a16:creationId xmlns:a16="http://schemas.microsoft.com/office/drawing/2014/main" xmlns="" id="{09B5399E-D22F-4E4F-9F6F-7DAA1427F3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28">
              <a:extLst>
                <a:ext uri="{FF2B5EF4-FFF2-40B4-BE49-F238E27FC236}">
                  <a16:creationId xmlns:a16="http://schemas.microsoft.com/office/drawing/2014/main" xmlns="" id="{CB852A69-4F85-4331-AD7F-F85A95EE41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矩形 1">
            <a:extLst>
              <a:ext uri="{FF2B5EF4-FFF2-40B4-BE49-F238E27FC236}">
                <a16:creationId xmlns:a16="http://schemas.microsoft.com/office/drawing/2014/main" xmlns="" id="{33AD36D2-223E-43D2-9B7E-DCD78F48C7A2}"/>
              </a:ext>
            </a:extLst>
          </p:cNvPr>
          <p:cNvSpPr/>
          <p:nvPr/>
        </p:nvSpPr>
        <p:spPr>
          <a:xfrm>
            <a:off x="8964882" y="1339850"/>
            <a:ext cx="2527358" cy="451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r>
              <a:rPr lang="zh-CN" altLang="zh-CN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b="1" dirty="0" smtClean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1">
            <a:extLst>
              <a:ext uri="{FF2B5EF4-FFF2-40B4-BE49-F238E27FC236}">
                <a16:creationId xmlns:a16="http://schemas.microsoft.com/office/drawing/2014/main" xmlns="" id="{33AD36D2-223E-43D2-9B7E-DCD78F48C7A2}"/>
              </a:ext>
            </a:extLst>
          </p:cNvPr>
          <p:cNvSpPr/>
          <p:nvPr/>
        </p:nvSpPr>
        <p:spPr>
          <a:xfrm>
            <a:off x="9060326" y="1917366"/>
            <a:ext cx="2527358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如何将内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循环用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语句实现？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6" grpId="0"/>
      <p:bldP spid="4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9199A8F1-3F37-4A24-92F9-CCB9E2777DE5}"/>
              </a:ext>
            </a:extLst>
          </p:cNvPr>
          <p:cNvGrpSpPr/>
          <p:nvPr/>
        </p:nvGrpSpPr>
        <p:grpSpPr>
          <a:xfrm>
            <a:off x="2117558" y="1618352"/>
            <a:ext cx="6783374" cy="3752545"/>
            <a:chOff x="4188196" y="2127479"/>
            <a:chExt cx="3910692" cy="3650794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xmlns="" id="{C6B0FD2B-DE4E-49C3-B9A0-565F5A6F6490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0" name="任意多边形 93">
                <a:extLst>
                  <a:ext uri="{FF2B5EF4-FFF2-40B4-BE49-F238E27FC236}">
                    <a16:creationId xmlns:a16="http://schemas.microsoft.com/office/drawing/2014/main" xmlns="" id="{A4D737EA-4981-4798-980A-A0EDF564E18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矩形: 圆角 30">
                <a:extLst>
                  <a:ext uri="{FF2B5EF4-FFF2-40B4-BE49-F238E27FC236}">
                    <a16:creationId xmlns:a16="http://schemas.microsoft.com/office/drawing/2014/main" xmlns="" id="{5239B4A2-CBFD-4003-9B33-161B47221F56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xmlns="" id="{BA1806D7-E83C-4E26-A5DC-11C9E642145D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xmlns="" id="{CB325C19-4DD4-4FF8-8071-94937E03C96C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4" name="任意多边形 93">
                <a:extLst>
                  <a:ext uri="{FF2B5EF4-FFF2-40B4-BE49-F238E27FC236}">
                    <a16:creationId xmlns:a16="http://schemas.microsoft.com/office/drawing/2014/main" xmlns="" id="{A85015C5-AF1D-4B50-B5C0-6D96FD6932DF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xmlns="" id="{4DCED4A3-4FEB-4361-9AB7-E07211E0573E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xmlns="" id="{7FC70063-AFEC-4E5F-A01D-3756CE0786F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xmlns="" id="{09B5399E-D22F-4E4F-9F6F-7DAA1427F3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xmlns="" id="{CB852A69-4F85-4331-AD7F-F85A95EE41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33AD36D2-223E-43D2-9B7E-DCD78F48C7A2}"/>
              </a:ext>
            </a:extLst>
          </p:cNvPr>
          <p:cNvSpPr/>
          <p:nvPr/>
        </p:nvSpPr>
        <p:spPr>
          <a:xfrm>
            <a:off x="2589196" y="1790206"/>
            <a:ext cx="6061026" cy="340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00"/>
              </a:lnSpc>
              <a:spcAft>
                <a:spcPts val="600"/>
              </a:spcAft>
            </a:pP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提示：</a:t>
            </a:r>
          </a:p>
          <a:p>
            <a:pPr marL="342900" lvl="0" indent="-342900">
              <a:lnSpc>
                <a:spcPts val="2800"/>
              </a:lnSpc>
              <a:buFont typeface="Wingdings" panose="05000000000000000000" pitchFamily="2" charset="2"/>
              <a:buChar char="u"/>
            </a:pPr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不同结构的循环语句也可以构成循环嵌套，例如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</a:t>
            </a:r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循环里面可以嵌套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while</a:t>
            </a:r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循环。</a:t>
            </a:r>
            <a:endParaRPr lang="en-US" altLang="zh-CN" sz="2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lvl="0" indent="-457200">
              <a:lnSpc>
                <a:spcPts val="2800"/>
              </a:lnSpc>
              <a:buFont typeface="Wingdings" panose="05000000000000000000" pitchFamily="2" charset="2"/>
              <a:buChar char="u"/>
            </a:pPr>
            <a:endParaRPr lang="zh-CN" altLang="zh-CN" sz="2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ts val="2800"/>
              </a:lnSpc>
              <a:buFont typeface="Wingdings" panose="05000000000000000000" pitchFamily="2" charset="2"/>
              <a:buChar char="u"/>
            </a:pPr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循环嵌套的执行顺序是外层循环执行时，遇到内层循环，将完成所有内层循环，再开始外层的下一次循环。</a:t>
            </a:r>
            <a:endParaRPr lang="en-US" altLang="zh-CN" sz="2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457200" lvl="0" indent="-457200">
              <a:lnSpc>
                <a:spcPts val="2800"/>
              </a:lnSpc>
              <a:buFont typeface="Wingdings" panose="05000000000000000000" pitchFamily="2" charset="2"/>
              <a:buChar char="u"/>
            </a:pPr>
            <a:endParaRPr lang="zh-CN" altLang="zh-CN" sz="2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ts val="2800"/>
              </a:lnSpc>
              <a:buFont typeface="Wingdings" panose="05000000000000000000" pitchFamily="2" charset="2"/>
              <a:buChar char="u"/>
            </a:pPr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循环体里可以嵌套多个内循环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zh-CN" sz="2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8532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A-Graphic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3">
            <a:extLst>
              <a:ext uri="{96DAC541-7B7A-43D3-8B79-37D633B846F1}">
                <asvg:svgBlip xmlns=""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2297065" y="2451992"/>
            <a:ext cx="8040467" cy="4059982"/>
          </a:xfrm>
          <a:prstGeom prst="rect">
            <a:avLst/>
          </a:prstGeom>
        </p:spPr>
      </p:pic>
      <p:sp>
        <p:nvSpPr>
          <p:cNvPr id="29" name="PA-矩形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2805610" y="3376778"/>
            <a:ext cx="6966690" cy="23261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因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为“水仙花数”是三位整数，所以一定都在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999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范围内</a:t>
            </a:r>
            <a:r>
              <a:rPr lang="zh-CN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利用三重循环，外循环变量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控制百位数字从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变化到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9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，中层循环变量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控制十位数字从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变化到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9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，内循环变量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k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控制个位数字从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变化到</a:t>
            </a:r>
            <a:r>
              <a:rPr lang="en-US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9</a:t>
            </a:r>
            <a:r>
              <a:rPr lang="zh-CN" altLang="en-US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，穷举</a:t>
            </a:r>
            <a:r>
              <a:rPr lang="zh-CN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判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断所</a:t>
            </a:r>
            <a:r>
              <a:rPr lang="zh-CN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有</a:t>
            </a:r>
            <a:r>
              <a:rPr lang="zh-CN" altLang="en-US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zh-CN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三位</a:t>
            </a:r>
            <a:r>
              <a:rPr lang="zh-CN" altLang="en-US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整</a:t>
            </a:r>
            <a:r>
              <a:rPr lang="zh-CN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是否是水仙花数。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5" name="PA-矩形 3">
            <a:extLst>
              <a:ext uri="{FF2B5EF4-FFF2-40B4-BE49-F238E27FC236}">
                <a16:creationId xmlns:a16="http://schemas.microsoft.com/office/drawing/2014/main" xmlns="" id="{B69475CD-0123-44C7-9CBB-447E4F636AC0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2805610" y="2812482"/>
            <a:ext cx="2127999" cy="561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问题求解思路</a:t>
            </a:r>
            <a:r>
              <a:rPr lang="en-US" altLang="zh-CN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PA-组合 21">
            <a:extLst>
              <a:ext uri="{FF2B5EF4-FFF2-40B4-BE49-F238E27FC236}">
                <a16:creationId xmlns:a16="http://schemas.microsoft.com/office/drawing/2014/main" xmlns="" id="{2A55627C-1FFB-49EE-9250-BCC053A487B1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79946" y="942088"/>
            <a:ext cx="10498432" cy="1407640"/>
            <a:chOff x="679946" y="942088"/>
            <a:chExt cx="10498432" cy="1407639"/>
          </a:xfrm>
        </p:grpSpPr>
        <p:sp>
          <p:nvSpPr>
            <p:cNvPr id="23" name="PA-矩形 22">
              <a:extLst>
                <a:ext uri="{FF2B5EF4-FFF2-40B4-BE49-F238E27FC236}">
                  <a16:creationId xmlns:a16="http://schemas.microsoft.com/office/drawing/2014/main" xmlns="" id="{FE711AAB-3B9D-4F08-86E1-CCB76F05F4D9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749027" y="984583"/>
              <a:ext cx="10394688" cy="1326537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PA-Flowchart: Manual Input 23">
              <a:extLst>
                <a:ext uri="{FF2B5EF4-FFF2-40B4-BE49-F238E27FC236}">
                  <a16:creationId xmlns:a16="http://schemas.microsoft.com/office/drawing/2014/main" xmlns="" id="{645FD79C-CBF1-4094-ACF3-793BAB51BF40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PA-文本框 24">
              <a:extLst>
                <a:ext uri="{FF2B5EF4-FFF2-40B4-BE49-F238E27FC236}">
                  <a16:creationId xmlns:a16="http://schemas.microsoft.com/office/drawing/2014/main" xmlns="" id="{18BCEC29-315C-42B8-9DA5-8AE3F9B29790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xmlns="" id="{F886B5B2-1EFC-4E86-A467-C53484DBE84B}"/>
                </a:ext>
              </a:extLst>
            </p:cNvPr>
            <p:cNvGrpSpPr/>
            <p:nvPr/>
          </p:nvGrpSpPr>
          <p:grpSpPr>
            <a:xfrm>
              <a:off x="11025564" y="942088"/>
              <a:ext cx="152814" cy="165397"/>
              <a:chOff x="6189726" y="1015010"/>
              <a:chExt cx="152814" cy="165397"/>
            </a:xfrm>
          </p:grpSpPr>
          <p:cxnSp>
            <p:nvCxnSpPr>
              <p:cNvPr id="38" name="PA-直接连接符 37">
                <a:extLst>
                  <a:ext uri="{FF2B5EF4-FFF2-40B4-BE49-F238E27FC236}">
                    <a16:creationId xmlns:a16="http://schemas.microsoft.com/office/drawing/2014/main" xmlns="" id="{B67FF244-48EB-4441-9918-51AC43068ED7}"/>
                  </a:ext>
                </a:extLst>
              </p:cNvPr>
              <p:cNvCxnSpPr>
                <a:cxnSpLocks/>
              </p:cNvCxnSpPr>
              <p:nvPr>
                <p:custDataLst>
                  <p:tags r:id="rId10"/>
                </p:custDataLst>
              </p:nvPr>
            </p:nvCxnSpPr>
            <p:spPr>
              <a:xfrm>
                <a:off x="6189726" y="1020389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PA-直接连接符 38">
                <a:extLst>
                  <a:ext uri="{FF2B5EF4-FFF2-40B4-BE49-F238E27FC236}">
                    <a16:creationId xmlns:a16="http://schemas.microsoft.com/office/drawing/2014/main" xmlns="" id="{857AD4CC-32BD-4C53-8A37-1FE963649205}"/>
                  </a:ext>
                </a:extLst>
              </p:cNvPr>
              <p:cNvCxnSpPr>
                <a:cxnSpLocks/>
              </p:cNvCxnSpPr>
              <p:nvPr>
                <p:custDataLst>
                  <p:tags r:id="rId11"/>
                </p:custDataLst>
              </p:nvPr>
            </p:nvCxnSpPr>
            <p:spPr>
              <a:xfrm>
                <a:off x="6340747" y="1015010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xmlns="" id="{1CEF34D6-6589-4356-969B-9D79537BF1BA}"/>
                </a:ext>
              </a:extLst>
            </p:cNvPr>
            <p:cNvGrpSpPr/>
            <p:nvPr/>
          </p:nvGrpSpPr>
          <p:grpSpPr>
            <a:xfrm rot="5400000">
              <a:off x="11017496" y="2190621"/>
              <a:ext cx="152814" cy="165397"/>
              <a:chOff x="6618699" y="1020389"/>
              <a:chExt cx="152814" cy="165397"/>
            </a:xfrm>
          </p:grpSpPr>
          <p:cxnSp>
            <p:nvCxnSpPr>
              <p:cNvPr id="36" name="PA-直接连接符 35">
                <a:extLst>
                  <a:ext uri="{FF2B5EF4-FFF2-40B4-BE49-F238E27FC236}">
                    <a16:creationId xmlns:a16="http://schemas.microsoft.com/office/drawing/2014/main" xmlns="" id="{E5C4CD10-0275-415F-A0B8-8DE167D20520}"/>
                  </a:ext>
                </a:extLst>
              </p:cNvPr>
              <p:cNvCxnSpPr>
                <a:cxnSpLocks/>
              </p:cNvCxnSpPr>
              <p:nvPr>
                <p:custDataLst>
                  <p:tags r:id="rId8"/>
                </p:custDataLst>
              </p:nvPr>
            </p:nvCxnSpPr>
            <p:spPr>
              <a:xfrm>
                <a:off x="6618699" y="1020389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PA-直接连接符 36">
                <a:extLst>
                  <a:ext uri="{FF2B5EF4-FFF2-40B4-BE49-F238E27FC236}">
                    <a16:creationId xmlns:a16="http://schemas.microsoft.com/office/drawing/2014/main" xmlns="" id="{B08F0A1E-0A16-4127-8F1D-A32D9B3D4448}"/>
                  </a:ext>
                </a:extLst>
              </p:cNvPr>
              <p:cNvCxnSpPr>
                <a:cxnSpLocks/>
              </p:cNvCxnSpPr>
              <p:nvPr>
                <p:custDataLst>
                  <p:tags r:id="rId9"/>
                </p:custDataLst>
              </p:nvPr>
            </p:nvCxnSpPr>
            <p:spPr>
              <a:xfrm>
                <a:off x="6764696" y="1020389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Rectangle 4"/>
          <p:cNvSpPr/>
          <p:nvPr/>
        </p:nvSpPr>
        <p:spPr>
          <a:xfrm>
            <a:off x="2265382" y="1083492"/>
            <a:ext cx="86053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“水仙花数”是指一个三位整数，其各位数字立方的和等于该数本身。例如，由于</a:t>
            </a:r>
            <a:r>
              <a:rPr lang="en-US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153=1</a:t>
            </a:r>
            <a:r>
              <a:rPr lang="en-US" altLang="zh-CN" sz="2400" baseline="300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+5</a:t>
            </a:r>
            <a:r>
              <a:rPr lang="en-US" altLang="zh-CN" sz="2400" baseline="300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+3</a:t>
            </a:r>
            <a:r>
              <a:rPr lang="en-US" altLang="zh-CN" sz="2400" baseline="300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3</a:t>
            </a:r>
            <a:r>
              <a:rPr lang="zh-CN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，所以</a:t>
            </a:r>
            <a:r>
              <a:rPr lang="en-US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153</a:t>
            </a:r>
            <a:r>
              <a:rPr lang="zh-CN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是水仙花数。</a:t>
            </a:r>
          </a:p>
          <a:p>
            <a:r>
              <a:rPr lang="zh-CN" altLang="zh-CN" sz="2400" dirty="0" smtClean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编</a:t>
            </a:r>
            <a:r>
              <a:rPr lang="zh-CN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写程序，</a:t>
            </a:r>
            <a:r>
              <a:rPr lang="zh-CN" altLang="zh-CN" sz="2400" dirty="0" smtClean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求</a:t>
            </a:r>
            <a:r>
              <a:rPr lang="zh-CN" altLang="en-US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所</a:t>
            </a:r>
            <a:r>
              <a:rPr lang="zh-CN" altLang="en-US" sz="2400" dirty="0" smtClean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有的</a:t>
            </a:r>
            <a:r>
              <a:rPr lang="zh-CN" altLang="zh-CN" sz="2400" dirty="0" smtClean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“</a:t>
            </a:r>
            <a:r>
              <a:rPr lang="zh-CN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水仙花数”。</a:t>
            </a:r>
            <a:endParaRPr lang="zh-CN" altLang="en-US" sz="2400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974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5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F08761DE-7445-451D-92EC-63D762673889}"/>
              </a:ext>
            </a:extLst>
          </p:cNvPr>
          <p:cNvSpPr txBox="1"/>
          <p:nvPr/>
        </p:nvSpPr>
        <p:spPr>
          <a:xfrm>
            <a:off x="1365140" y="1167996"/>
            <a:ext cx="6891219" cy="435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……</a:t>
            </a:r>
          </a:p>
          <a:p>
            <a:r>
              <a:rPr lang="zh-CN" altLang="zh-CN" sz="2000" dirty="0">
                <a:latin typeface="Times New Roman" pitchFamily="18" charset="0"/>
                <a:cs typeface="Times New Roman" pitchFamily="18" charset="0"/>
              </a:rPr>
              <a:t>int main()</a:t>
            </a:r>
          </a:p>
          <a:p>
            <a:r>
              <a:rPr lang="zh-CN" altLang="zh-CN" sz="2000" dirty="0"/>
              <a:t>{</a:t>
            </a:r>
          </a:p>
          <a:p>
            <a:r>
              <a:rPr lang="en-US" altLang="zh-CN" sz="2000" dirty="0"/>
              <a:t> </a:t>
            </a:r>
            <a:r>
              <a:rPr lang="en-US" altLang="zh-CN" sz="2000" dirty="0" smtClean="0"/>
              <a:t>     </a:t>
            </a:r>
            <a:r>
              <a:rPr lang="zh-CN" altLang="zh-CN" sz="2000" dirty="0" smtClean="0">
                <a:latin typeface="Times New Roman" pitchFamily="18" charset="0"/>
                <a:cs typeface="Times New Roman" pitchFamily="18" charset="0"/>
              </a:rPr>
              <a:t>int </a:t>
            </a:r>
            <a:r>
              <a:rPr lang="zh-CN" altLang="zh-CN" sz="2000" dirty="0">
                <a:latin typeface="Times New Roman" pitchFamily="18" charset="0"/>
                <a:cs typeface="Times New Roman" pitchFamily="18" charset="0"/>
              </a:rPr>
              <a:t>i, j, k, m, n;</a:t>
            </a:r>
          </a:p>
          <a:p>
            <a:r>
              <a:rPr lang="en-US" altLang="zh-CN" sz="2000" dirty="0" smtClean="0"/>
              <a:t>      </a:t>
            </a:r>
            <a:r>
              <a:rPr lang="zh-CN" altLang="zh-CN" sz="2000" dirty="0" smtClean="0">
                <a:latin typeface="Times New Roman" pitchFamily="18" charset="0"/>
                <a:cs typeface="Times New Roman" pitchFamily="18" charset="0"/>
              </a:rPr>
              <a:t>for(i=1</a:t>
            </a:r>
            <a:r>
              <a:rPr lang="zh-CN" altLang="zh-CN" sz="2000" dirty="0">
                <a:latin typeface="Times New Roman" pitchFamily="18" charset="0"/>
                <a:cs typeface="Times New Roman" pitchFamily="18" charset="0"/>
              </a:rPr>
              <a:t>; i&lt;=9; i++)             </a:t>
            </a:r>
            <a:r>
              <a:rPr lang="zh-CN" altLang="zh-CN" sz="2000" dirty="0">
                <a:latin typeface="微软雅黑" pitchFamily="34" charset="-122"/>
                <a:ea typeface="微软雅黑" pitchFamily="34" charset="-122"/>
              </a:rPr>
              <a:t>// 外层循环，控制百位</a:t>
            </a:r>
          </a:p>
          <a:p>
            <a:r>
              <a:rPr lang="en-US" altLang="zh-CN" sz="2000" dirty="0" smtClean="0"/>
              <a:t>      </a:t>
            </a:r>
            <a:r>
              <a:rPr lang="zh-CN" altLang="zh-CN" sz="2000" dirty="0" smtClean="0">
                <a:latin typeface="Times New Roman" pitchFamily="18" charset="0"/>
                <a:cs typeface="Times New Roman" pitchFamily="18" charset="0"/>
              </a:rPr>
              <a:t>for(j=0</a:t>
            </a:r>
            <a:r>
              <a:rPr lang="zh-CN" altLang="zh-CN" sz="2000" dirty="0">
                <a:latin typeface="Times New Roman" pitchFamily="18" charset="0"/>
                <a:cs typeface="Times New Roman" pitchFamily="18" charset="0"/>
              </a:rPr>
              <a:t>; j&lt;=9; j++)         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zh-CN" altLang="zh-CN" sz="2000" dirty="0" smtClean="0">
                <a:latin typeface="微软雅黑" pitchFamily="34" charset="-122"/>
                <a:ea typeface="微软雅黑" pitchFamily="34" charset="-122"/>
              </a:rPr>
              <a:t>// </a:t>
            </a:r>
            <a:r>
              <a:rPr lang="zh-CN" altLang="zh-CN" sz="2000" dirty="0">
                <a:latin typeface="微软雅黑" pitchFamily="34" charset="-122"/>
                <a:ea typeface="微软雅黑" pitchFamily="34" charset="-122"/>
              </a:rPr>
              <a:t>中层循环，控制十位</a:t>
            </a:r>
          </a:p>
          <a:p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zh-CN" altLang="zh-CN" sz="2000" dirty="0" smtClean="0">
                <a:latin typeface="Times New Roman" pitchFamily="18" charset="0"/>
                <a:cs typeface="Times New Roman" pitchFamily="18" charset="0"/>
              </a:rPr>
              <a:t>for(k=0</a:t>
            </a:r>
            <a:r>
              <a:rPr lang="zh-CN" altLang="zh-CN" sz="2000" dirty="0">
                <a:latin typeface="Times New Roman" pitchFamily="18" charset="0"/>
                <a:cs typeface="Times New Roman" pitchFamily="18" charset="0"/>
              </a:rPr>
              <a:t>; k&lt;=9; k++)    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zh-CN" altLang="zh-CN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zh-CN" sz="2000" dirty="0">
                <a:latin typeface="微软雅黑" pitchFamily="34" charset="-122"/>
                <a:ea typeface="微软雅黑" pitchFamily="34" charset="-122"/>
              </a:rPr>
              <a:t>// 内层循环，控制个位</a:t>
            </a:r>
          </a:p>
          <a:p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zh-CN" altLang="zh-CN" sz="2000" dirty="0" smtClean="0">
                <a:latin typeface="Times New Roman" pitchFamily="18" charset="0"/>
                <a:cs typeface="Times New Roman" pitchFamily="18" charset="0"/>
              </a:rPr>
              <a:t>{</a:t>
            </a:r>
            <a:endParaRPr lang="zh-CN" altLang="zh-CN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zh-CN" altLang="zh-CN" sz="2000" dirty="0">
                <a:latin typeface="Times New Roman" pitchFamily="18" charset="0"/>
                <a:cs typeface="Times New Roman" pitchFamily="18" charset="0"/>
              </a:rPr>
              <a:t>	m=i*i*i+j*j*j+k*k*k;</a:t>
            </a:r>
          </a:p>
          <a:p>
            <a:r>
              <a:rPr lang="zh-CN" altLang="zh-CN" sz="2000" dirty="0">
                <a:latin typeface="Times New Roman" pitchFamily="18" charset="0"/>
                <a:cs typeface="Times New Roman" pitchFamily="18" charset="0"/>
              </a:rPr>
              <a:t>	n=100*i+10*j+k;</a:t>
            </a:r>
          </a:p>
          <a:p>
            <a:r>
              <a:rPr lang="zh-CN" altLang="zh-CN" sz="2000" dirty="0">
                <a:latin typeface="Times New Roman" pitchFamily="18" charset="0"/>
                <a:cs typeface="Times New Roman" pitchFamily="18" charset="0"/>
              </a:rPr>
              <a:t>	if(m==n)  cout&lt;&lt;m&lt;&lt;endl;</a:t>
            </a:r>
          </a:p>
          <a:p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zh-CN" altLang="zh-CN" sz="2000" dirty="0" smtClean="0">
                <a:latin typeface="Times New Roman" pitchFamily="18" charset="0"/>
                <a:cs typeface="Times New Roman" pitchFamily="18" charset="0"/>
              </a:rPr>
              <a:t>}</a:t>
            </a:r>
            <a:endParaRPr lang="zh-CN" altLang="zh-CN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zh-CN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2000" dirty="0" smtClean="0">
                <a:latin typeface="Times New Roman" pitchFamily="18" charset="0"/>
                <a:cs typeface="Times New Roman" pitchFamily="18" charset="0"/>
              </a:rPr>
              <a:t>     r</a:t>
            </a:r>
            <a:r>
              <a:rPr lang="zh-CN" altLang="zh-CN" sz="2000" dirty="0" smtClean="0">
                <a:latin typeface="Times New Roman" pitchFamily="18" charset="0"/>
                <a:cs typeface="Times New Roman" pitchFamily="18" charset="0"/>
              </a:rPr>
              <a:t>eturn </a:t>
            </a:r>
            <a:r>
              <a:rPr lang="zh-CN" altLang="zh-CN" sz="2000" dirty="0">
                <a:latin typeface="Times New Roman" pitchFamily="18" charset="0"/>
                <a:cs typeface="Times New Roman" pitchFamily="18" charset="0"/>
              </a:rPr>
              <a:t>0; </a:t>
            </a:r>
            <a:endParaRPr lang="en-US" altLang="zh-CN" sz="2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zh-CN" altLang="zh-CN" sz="2000" dirty="0" smtClean="0">
                <a:latin typeface="Times New Roman" pitchFamily="18" charset="0"/>
                <a:cs typeface="Times New Roman" pitchFamily="18" charset="0"/>
              </a:rPr>
              <a:t>}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F9E15E2A-3547-4A88-94EF-57D1BE475F30}"/>
              </a:ext>
            </a:extLst>
          </p:cNvPr>
          <p:cNvGrpSpPr/>
          <p:nvPr/>
        </p:nvGrpSpPr>
        <p:grpSpPr>
          <a:xfrm rot="10800000" flipH="1">
            <a:off x="816118" y="1104579"/>
            <a:ext cx="7785582" cy="5315471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284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>
            <p:custDataLst>
              <p:tags r:id="rId2"/>
            </p:custDataLst>
          </p:nvPr>
        </p:nvSpPr>
        <p:spPr>
          <a:xfrm>
            <a:off x="1219200" y="428625"/>
            <a:ext cx="9753600" cy="4805226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800" dirty="0"/>
              <a:t>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int i, j, k, m, n;</a:t>
            </a:r>
          </a:p>
          <a:p>
            <a:r>
              <a:rPr lang="en-US" altLang="zh-CN" sz="2800" dirty="0"/>
              <a:t> 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for(i=1; i&lt;=9; i++)             </a:t>
            </a:r>
            <a:r>
              <a:rPr lang="zh-CN" altLang="zh-CN" sz="2800" dirty="0">
                <a:latin typeface="微软雅黑" pitchFamily="34" charset="-122"/>
                <a:ea typeface="微软雅黑" pitchFamily="34" charset="-122"/>
              </a:rPr>
              <a:t>// 外层循环，控制百位</a:t>
            </a:r>
          </a:p>
          <a:p>
            <a:r>
              <a:rPr lang="en-US" altLang="zh-CN" sz="2800" dirty="0"/>
              <a:t> 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for(j=0; j&lt;=9; j++)         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zh-CN" altLang="zh-CN" sz="2800" dirty="0">
                <a:latin typeface="微软雅黑" pitchFamily="34" charset="-122"/>
                <a:ea typeface="微软雅黑" pitchFamily="34" charset="-122"/>
              </a:rPr>
              <a:t>// 中层循环，控制十位</a:t>
            </a:r>
          </a:p>
          <a:p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for(k=0; k&lt;=9; k++)    </a:t>
            </a:r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zh-CN" sz="2800" dirty="0">
                <a:latin typeface="微软雅黑" pitchFamily="34" charset="-122"/>
                <a:ea typeface="微软雅黑" pitchFamily="34" charset="-122"/>
              </a:rPr>
              <a:t>// 内层循环，控制个位</a:t>
            </a:r>
          </a:p>
          <a:p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{</a:t>
            </a:r>
          </a:p>
          <a:p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	m=i*i*i+j*j*j+k*k*k;</a:t>
            </a:r>
          </a:p>
          <a:p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	n=100*i+10*j+k;</a:t>
            </a:r>
          </a:p>
          <a:p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	if(m==n)  cout&lt;&lt;m&lt;&lt;endl;</a:t>
            </a:r>
          </a:p>
          <a:p>
            <a:r>
              <a:rPr lang="en-US" altLang="zh-CN" sz="2800" dirty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zh-CN" altLang="zh-CN" sz="2800" dirty="0">
                <a:latin typeface="Times New Roman" pitchFamily="18" charset="0"/>
                <a:cs typeface="Times New Roman" pitchFamily="18" charset="0"/>
              </a:rPr>
              <a:t>}</a:t>
            </a:r>
            <a:endParaRPr lang="en-US" altLang="zh-CN" sz="2800" dirty="0" smtClean="0"/>
          </a:p>
          <a:p>
            <a:r>
              <a:rPr lang="en-US" altLang="zh-CN" sz="2800" dirty="0" smtClean="0"/>
              <a:t>1</a:t>
            </a:r>
            <a:r>
              <a:rPr lang="zh-CN" altLang="en-US" sz="2800" dirty="0" smtClean="0"/>
              <a:t>、上面的</a:t>
            </a:r>
            <a:r>
              <a:rPr lang="zh-CN" altLang="zh-CN" sz="2800" dirty="0" smtClean="0"/>
              <a:t>程</a:t>
            </a:r>
            <a:r>
              <a:rPr lang="zh-CN" altLang="zh-CN" sz="2800" dirty="0"/>
              <a:t>序中的</a:t>
            </a:r>
            <a:r>
              <a:rPr lang="en-US" altLang="zh-CN" sz="2800" dirty="0" err="1"/>
              <a:t>i,j,k</a:t>
            </a:r>
            <a:r>
              <a:rPr lang="zh-CN" altLang="zh-CN" sz="2800" dirty="0"/>
              <a:t>是如何取值的</a:t>
            </a:r>
            <a:r>
              <a:rPr lang="zh-CN" altLang="zh-CN" sz="2800" dirty="0" smtClean="0"/>
              <a:t>？</a:t>
            </a:r>
            <a:endParaRPr lang="en-US" altLang="zh-CN" sz="2800" dirty="0" smtClean="0"/>
          </a:p>
          <a:p>
            <a:r>
              <a:rPr lang="en-US" altLang="zh-CN" sz="2800" dirty="0" smtClean="0">
                <a:sym typeface="Microsoft Yahei"/>
              </a:rPr>
              <a:t>2</a:t>
            </a:r>
            <a:r>
              <a:rPr lang="zh-CN" altLang="en-US" sz="2800" dirty="0" smtClean="0">
                <a:sym typeface="Microsoft Yahei"/>
              </a:rPr>
              <a:t>、</a:t>
            </a:r>
            <a:r>
              <a:rPr lang="en-US" altLang="zh-CN" sz="2800" dirty="0" smtClean="0">
                <a:sym typeface="Microsoft Yahei"/>
              </a:rPr>
              <a:t>“K</a:t>
            </a:r>
            <a:r>
              <a:rPr lang="en-US" altLang="zh-CN" sz="2800" dirty="0">
                <a:sym typeface="Microsoft Yahei"/>
              </a:rPr>
              <a:t>&lt;=9”</a:t>
            </a:r>
            <a:r>
              <a:rPr lang="zh-CN" altLang="en-US" sz="2800" dirty="0">
                <a:sym typeface="Microsoft Yahei"/>
              </a:rPr>
              <a:t>执行了多少次？</a:t>
            </a:r>
          </a:p>
        </p:txBody>
      </p:sp>
      <p:sp>
        <p:nvSpPr>
          <p:cNvPr id="4" name="Rounded Rectangle 3"/>
          <p:cNvSpPr/>
          <p:nvPr>
            <p:custDataLst>
              <p:tags r:id="rId3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/>
                <a:ea typeface="Microsoft Yahei"/>
                <a:sym typeface="Microsoft Yahei"/>
              </a:rPr>
              <a:t>Answer</a:t>
            </a:r>
            <a:endParaRPr lang="zh-CN" altLang="en-US" sz="1600">
              <a:solidFill>
                <a:srgbClr val="FFFFFF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0" name="Rectangle 9"/>
          <p:cNvSpPr/>
          <p:nvPr>
            <p:custDataLst>
              <p:tags r:id="rId4"/>
            </p:custDataLst>
          </p:nvPr>
        </p:nvSpPr>
        <p:spPr>
          <a:xfrm>
            <a:off x="0" y="5727383"/>
            <a:ext cx="12192000" cy="487680"/>
          </a:xfrm>
          <a:prstGeom prst="rect">
            <a:avLst/>
          </a:prstGeom>
          <a:solidFill>
            <a:srgbClr val="FBFAE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r>
              <a:rPr lang="en-US" altLang="zh-CN" sz="16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Open Question is only supported on Version 2.0 or newer.</a:t>
            </a:r>
            <a:endParaRPr lang="zh-CN" altLang="en-US" sz="1600">
              <a:solidFill>
                <a:srgbClr val="F84F41"/>
              </a:solidFill>
              <a:latin typeface="Microsoft Yahei"/>
              <a:ea typeface="Microsoft Yahei"/>
              <a:sym typeface="Microsoft Yahei"/>
            </a:endParaRPr>
          </a:p>
        </p:txBody>
      </p:sp>
      <p:grpSp>
        <p:nvGrpSpPr>
          <p:cNvPr id="9" name="Group 8"/>
          <p:cNvGrpSpPr/>
          <p:nvPr>
            <p:custDataLst>
              <p:tags r:id="rId5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5" name="TitleBackground"/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ColorBlock"/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TypeText"/>
            <p:cNvSpPr txBox="1"/>
            <p:nvPr>
              <p:custDataLst>
                <p:tags r:id="rId9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mtClean="0">
                  <a:solidFill>
                    <a:srgbClr val="000000"/>
                  </a:solidFill>
                  <a:latin typeface="Microsoft Yahei"/>
                  <a:ea typeface="Microsoft Yahei"/>
                  <a:sym typeface="Microsoft Yahei"/>
                </a:rPr>
                <a:t>主观题</a:t>
              </a:r>
              <a:endParaRPr lang="zh-CN" altLang="en-US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  <p:sp>
          <p:nvSpPr>
            <p:cNvPr id="8" name="TipText"/>
            <p:cNvSpPr txBox="1"/>
            <p:nvPr>
              <p:custDataLst>
                <p:tags r:id="rId10"/>
              </p:custDataLst>
            </p:nvPr>
          </p:nvSpPr>
          <p:spPr>
            <a:xfrm>
              <a:off x="1190943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10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</p:grpSp>
      <p:pic>
        <p:nvPicPr>
          <p:cNvPr id="2" name="Picture 1"/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79188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ShortAnswer"/>
  <p:tag name="PROBLEMSCORE" val="10.0"/>
  <p:tag name="PROBLEMVOICEALLOWED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ShortAnswer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" val="PRODUCTVERSIONTIP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ShortAnswe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ShortAnswer"/>
  <p:tag name="PROBLEMSCORE" val="10.0"/>
  <p:tag name="PROBLEMVOICEALLOWED" val="Tru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ShortAnswer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" val="PRODUCTVERSIONTIP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ShortAnswer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838</Words>
  <Application>Microsoft Office PowerPoint</Application>
  <PresentationFormat>Custom</PresentationFormat>
  <Paragraphs>94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55</cp:revision>
  <dcterms:created xsi:type="dcterms:W3CDTF">2018-07-20T07:37:48Z</dcterms:created>
  <dcterms:modified xsi:type="dcterms:W3CDTF">2019-10-28T07:43:29Z</dcterms:modified>
</cp:coreProperties>
</file>

<file path=docProps/thumbnail.jpeg>
</file>